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786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7B3D3-61FC-4D11-B833-31086C2D096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3B7B-C312-49D8-AA9E-01724F1BC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3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3B7B-C312-49D8-AA9E-01724F1BC69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6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86585E-EF7A-4F64-AABA-5E830347715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6621360" cy="2147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Уважаемые жители </a:t>
            </a:r>
            <a:r>
              <a:rPr lang="ru-RU" dirty="0" err="1" smtClean="0"/>
              <a:t>Спас-Деменского</a:t>
            </a:r>
            <a:r>
              <a:rPr lang="ru-RU" dirty="0" smtClean="0"/>
              <a:t> муниципального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28536"/>
            <a:ext cx="7848544" cy="2864760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 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Одним из инструментов обеспечения прозрачности и публичности бюджета и бюджетного процесса для населения является реализация "открытого бюджета" – "Бюджет для граждан". 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Сегодня обеспечение открытости и прозрачности бюджетного процесса является одним из ключевых направлений деятельности Администрации МР «Спас-Деменский район». 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Финансовый отдел администрации МР «Спас-Деменский район» предлагает версию бюджета на 2024 год и плановый период 2025 и 2026 годов в форме презентационного материала. 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 «Бюджете для граждан» отражены основные направления бюджета муниципального района: доходы бюджета; объемы бюджетных ассигнований по наиболее значимым расходным обязательствам; плановые значения отдельных показателей, характеризующих результаты использования бюджетных средств.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16383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Расходы бюджета</a:t>
            </a: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838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algn="ctr"/>
            <a:r>
              <a:rPr lang="ru-RU" sz="2400" b="1" dirty="0" smtClean="0">
                <a:latin typeface="Arial" pitchFamily="34" charset="0"/>
              </a:rPr>
              <a:t>    Расходы бюджета сформированы и утверждены:</a:t>
            </a:r>
          </a:p>
          <a:p>
            <a:pPr algn="ctr"/>
            <a:r>
              <a:rPr lang="ru-RU" sz="2400" b="1" dirty="0" smtClean="0">
                <a:latin typeface="Arial" pitchFamily="34" charset="0"/>
              </a:rPr>
              <a:t>-по муниципальным программам и </a:t>
            </a:r>
            <a:r>
              <a:rPr lang="ru-RU" sz="2400" b="1" dirty="0" err="1" smtClean="0">
                <a:latin typeface="Arial" pitchFamily="34" charset="0"/>
              </a:rPr>
              <a:t>непрограммным</a:t>
            </a:r>
            <a:r>
              <a:rPr lang="ru-RU" sz="2400" b="1" dirty="0" smtClean="0">
                <a:latin typeface="Arial" pitchFamily="34" charset="0"/>
              </a:rPr>
              <a:t> направлениям деятельности;</a:t>
            </a:r>
          </a:p>
          <a:p>
            <a:pPr algn="ctr"/>
            <a:r>
              <a:rPr lang="ru-RU" sz="2400" b="1" dirty="0" smtClean="0">
                <a:latin typeface="Arial" pitchFamily="34" charset="0"/>
              </a:rPr>
              <a:t>-по ведомственной структуре.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Разделы классификации расходов бюджета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3efb66a5a6196fb1ccd0d558f6f93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" y="1412776"/>
            <a:ext cx="8362950" cy="4896544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162879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01 Общегосударственные вопросы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03 Национальная безопасность и правоохранительная деятельность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04 Национальная экономика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05 Жилищно-коммунальное хозяйство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07 Образование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08 Культура, кинематография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Социальная политика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Физическая культура и спорт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Средства массовой информации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Межбюджетные трансферты общественного характера бюджетам субъектов РФ и муниципальных образований.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100811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Структура расходов бюджета по разделам функциональной классификации на 2024 год и плановый период 2025 и 2026 годов.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766196"/>
              </p:ext>
            </p:extLst>
          </p:nvPr>
        </p:nvGraphicFramePr>
        <p:xfrm>
          <a:off x="323529" y="1772813"/>
          <a:ext cx="8363272" cy="491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570"/>
                <a:gridCol w="1683085"/>
                <a:gridCol w="1536730"/>
                <a:gridCol w="1400887"/>
              </a:tblGrid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                             (тыс.руб.)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45 905,9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44 545,3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39 664,0</a:t>
                      </a:r>
                      <a:endParaRPr lang="ru-RU" sz="1400" dirty="0"/>
                    </a:p>
                  </a:txBody>
                  <a:tcPr/>
                </a:tc>
              </a:tr>
              <a:tr h="5117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</a:t>
                      </a:r>
                      <a:r>
                        <a:rPr lang="ru-RU" sz="1400" baseline="0" dirty="0" smtClean="0"/>
                        <a:t>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6 317,3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4  818,6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4  835,0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21 056,1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19 754,1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23 571,0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</a:t>
                      </a:r>
                      <a:r>
                        <a:rPr lang="ru-RU" sz="1400" baseline="0" dirty="0" smtClean="0"/>
                        <a:t>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7 737,0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4 020,0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4 020,0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155 578,0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149 128,0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145 750,7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59 256,0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53 755,5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53 258,2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70 269,0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69 216,1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67 649,0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500,0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3 500,0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r>
                        <a:rPr lang="ru-RU" sz="1400" baseline="0" dirty="0" smtClean="0"/>
                        <a:t> 000,0</a:t>
                      </a:r>
                      <a:endParaRPr lang="ru-RU" sz="1400" dirty="0"/>
                    </a:p>
                  </a:txBody>
                  <a:tcPr/>
                </a:tc>
              </a:tr>
              <a:tr h="7224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общественного характера бюджетам субъектов РФ и муниципальных образований.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21 538,0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21 538,0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21 538,0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 расходов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391 957,3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370 275,6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363 785,9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6366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</a:rPr>
              <a:t>Расходы бюджета по муниципальным программам</a:t>
            </a:r>
            <a:br>
              <a:rPr lang="ru-RU" sz="1800" b="1" dirty="0" smtClean="0">
                <a:latin typeface="Arial" pitchFamily="34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9838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 smtClean="0">
                <a:latin typeface="Arial" pitchFamily="34" charset="0"/>
              </a:rPr>
              <a:t>В целях повышения эффективности и результативности бюджетных 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расходов Правительством Калужской области и органами местного 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самоуправления принято решение: формировать и исполнять 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расходную часть областного и местного бюджетов 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через реализацию государственных и муниципальных программ.</a:t>
            </a:r>
          </a:p>
          <a:p>
            <a:pPr>
              <a:buNone/>
            </a:pPr>
            <a:endParaRPr lang="ru-RU" sz="1600" dirty="0" smtClean="0"/>
          </a:p>
          <a:p>
            <a:pPr algn="ctr"/>
            <a:r>
              <a:rPr lang="ru-RU" sz="1600" b="1" dirty="0" smtClean="0">
                <a:latin typeface="Arial" pitchFamily="34" charset="0"/>
              </a:rPr>
              <a:t>Муниципальная программа – это документ, определяющий:</a:t>
            </a:r>
          </a:p>
          <a:p>
            <a:pPr algn="ctr"/>
            <a:endParaRPr lang="ru-RU" sz="1600" b="1" dirty="0" smtClean="0">
              <a:latin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</a:rPr>
              <a:t>- Цели и задачи государственной и муниципальной политики в определенной сфере;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- Способы их достижения;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Примерные объемы используемых финансовых ресурсов.</a:t>
            </a:r>
          </a:p>
          <a:p>
            <a:pPr algn="ctr"/>
            <a:endParaRPr lang="ru-RU" sz="1600" b="1" dirty="0" smtClean="0">
              <a:latin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</a:rPr>
              <a:t>  Преимуществом программного бюджета является распределение расходов не по ведомственному принципу, а по программам.      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  <a:endParaRPr lang="ru-RU" sz="1600" dirty="0" smtClean="0">
              <a:latin typeface="Arial" pitchFamily="34" charset="0"/>
            </a:endParaRP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Arial" pitchFamily="34" charset="0"/>
              </a:rPr>
              <a:t>Объем бюджетных ассигнований по муниципальным программам на 2024 год и планируемые 2025, 2026 годы.</a:t>
            </a:r>
            <a:br>
              <a:rPr lang="ru-RU" sz="2400" b="1" dirty="0" smtClean="0">
                <a:latin typeface="Arial" pitchFamily="34" charset="0"/>
              </a:rPr>
            </a:br>
            <a:endParaRPr lang="ru-RU" sz="2400" dirty="0"/>
          </a:p>
        </p:txBody>
      </p:sp>
      <p:pic>
        <p:nvPicPr>
          <p:cNvPr id="6" name="Содержимое 5" descr="-JiQ4Vf06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08728"/>
            <a:ext cx="7632848" cy="5085385"/>
          </a:xfrm>
        </p:spPr>
      </p:pic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309847"/>
              </p:ext>
            </p:extLst>
          </p:nvPr>
        </p:nvGraphicFramePr>
        <p:xfrm>
          <a:off x="323529" y="1124745"/>
          <a:ext cx="864095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558"/>
                <a:gridCol w="1562436"/>
                <a:gridCol w="1562436"/>
                <a:gridCol w="1647528"/>
              </a:tblGrid>
              <a:tr h="5111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муниципальной программы </a:t>
                      </a:r>
                    </a:p>
                    <a:p>
                      <a:pPr algn="r"/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12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Спас-Деменском районе»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150 125,3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143 659,4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139 720,8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12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Спас-Деменском районе»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45 310,0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46 469,2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46 385,4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12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жильём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Спас-Деменского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12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рынка труда в МР «Спас-Деменский район»»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300 0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«Безопасность жизнедеятельности на территории МР «Спас-Деменский район»»</a:t>
                      </a:r>
                    </a:p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5 151,3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4 476,3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4 476,3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Спас-Деменском районе»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60 978,4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54 461,9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54 318,3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«Благоустройство территорий населенных пунктов МР «Спас-Деменский район»»</a:t>
                      </a:r>
                    </a:p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4 020,0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4 020,0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4 020,0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физической культуры 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спорта в МР «Спас-Деменский район»»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800,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1608" cy="21602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Объем бюджетных ассигнований по муниципальным программам на 2024 год и планируемые 2025, 2026 годы.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45940_1616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851" y="836712"/>
            <a:ext cx="8518949" cy="5688632"/>
          </a:xfrm>
        </p:spPr>
      </p:pic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039423"/>
              </p:ext>
            </p:extLst>
          </p:nvPr>
        </p:nvGraphicFramePr>
        <p:xfrm>
          <a:off x="107504" y="692696"/>
          <a:ext cx="856895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611"/>
                <a:gridCol w="1799455"/>
                <a:gridCol w="1649500"/>
                <a:gridCol w="144538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муниципальной программы                     (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)</a:t>
                      </a:r>
                      <a:endParaRPr lang="ru-RU" sz="1400" dirty="0" smtClean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развитие и управление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имущественным комплексом 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МР «Спас-Деменский район»»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1 994,8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2 163,8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дорожного хозяйства МР «Спас-Деменский район»»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11 419,9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11 931,5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12 186,7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рынков сельскохозяйственной продукции в Спас-Деменском районе»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3 862,7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3 162,7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3 162,7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«Энергосбережение и повышение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МР «Спас-Деменский район»»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потребительской кооперации на территории МР «Спас-Деменский район»»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2 400,0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предпринимательства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Спас-Деменском районе»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«Семья и дети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Спас-Деменского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22 527,4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20 503,6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18 953,4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64807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itchFamily="34" charset="0"/>
              </a:rPr>
              <a:t>Объем бюджетных ассигнований по муниципальным программам на 2024 год и планируемые 2025, 2026 годы.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es1bnyml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70897"/>
            <a:ext cx="8424936" cy="5691513"/>
          </a:xfrm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822510"/>
              </p:ext>
            </p:extLst>
          </p:nvPr>
        </p:nvGraphicFramePr>
        <p:xfrm>
          <a:off x="251520" y="1196751"/>
          <a:ext cx="8424937" cy="277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563"/>
                <a:gridCol w="1523318"/>
                <a:gridCol w="1523318"/>
                <a:gridCol w="1533738"/>
              </a:tblGrid>
              <a:tr h="777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муниципальной программы</a:t>
                      </a:r>
                      <a:endParaRPr lang="ru-RU" sz="1400" dirty="0" smtClean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6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системы управления общественными финансами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Спас-Деменского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29 319,9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29 322,9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29 321,9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6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организации деятельности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Администрации МР «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Спас-Деменский район» по решению вопросов местного значения»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40 867,9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38 867,9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33 967,9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64827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 бюджетных ассигнований в сфере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национальной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экономики, жилищно-коммунального хозяйства, охраны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окружающей среды.</a:t>
            </a:r>
            <a:endParaRPr lang="ru-RU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4981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Решением №269 от 26.12.2023г о бюджете муниципального района «Спас-Деменский район» на</a:t>
            </a:r>
            <a:r>
              <a:rPr lang="ru-RU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годов установлено, что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субсидии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юридическим лицам (за исключением субсидий государственным (муниципальным) учреждениям), индивидуальным предпринимателям, физическим лицам – производителям товаров, работ, услуг предоставляются в порядке, установленном Администрацией муниципального района «Спас-Деменский район», в следующих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случаях: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111557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по Администрации муниципального района «Спас-Деменский район»: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- на реализацию отдельных мероприятий в рамках муниципальной программы муниципального района «Спас-Деменский район» «Развитие сельского хозяйства и рынков сельскохозяйственной продукции в Спас-Деменском районе»;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9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реализацию отдельных мероприятий в рамках муниципальной программы муниципального района «Спас-Деменский район» «Развитие потребительской кооперации на территории муниципального района «Спас-Деменский район»; 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 реализацию отдельных мероприятий в рамках муниципальной программы муниципального района «Спас-Деменский район» «Благоустройство населённых пунктов муниципального района «Спас-Деменский район».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328498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Поступившие в бюджет муниципального района доходы, предусмотренные пунктом 2 статьи 3 настоящего Решения носят целевой характер и используются в соответствии с планом мероприятий, утвержденным администрацией муниципального района «Спас-Деменский район».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14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16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 бюджету Спас-</a:t>
            </a:r>
            <a:r>
              <a:rPr lang="ru-RU" dirty="0" err="1" smtClean="0"/>
              <a:t>Деменского</a:t>
            </a:r>
            <a:r>
              <a:rPr lang="ru-RU" dirty="0" smtClean="0"/>
              <a:t> района на 2024 год и на плановый период 2025 и 2026 годов</a:t>
            </a:r>
            <a:endParaRPr lang="ru-RU" dirty="0"/>
          </a:p>
        </p:txBody>
      </p:sp>
      <p:pic>
        <p:nvPicPr>
          <p:cNvPr id="6" name="Рисунок 5" descr="new_l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30" y="188640"/>
            <a:ext cx="8794549" cy="18122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051207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3933056"/>
            <a:ext cx="3441290" cy="2784589"/>
          </a:xfrm>
        </p:spPr>
      </p:pic>
      <p:sp>
        <p:nvSpPr>
          <p:cNvPr id="4" name="DownRibbonSharp"/>
          <p:cNvSpPr>
            <a:spLocks noGrp="1" noEditPoints="1" noChangeArrowheads="1"/>
          </p:cNvSpPr>
          <p:nvPr>
            <p:ph type="title"/>
          </p:nvPr>
        </p:nvSpPr>
        <p:spPr bwMode="auto"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Уважаемые жители и гости района!</a:t>
            </a:r>
            <a:endParaRPr lang="ru-RU" sz="32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88840"/>
            <a:ext cx="6606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Бюджет для граждан» познакомит вас с основными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положениями бюджета МР «Спас-Деменский район» на 2024 год и на плановый период 2025 и 2026 годов. </a:t>
            </a:r>
          </a:p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   Граждане 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каждой семьи, для каждого человека.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БЮДЖЕТ</a:t>
            </a:r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ctr"/>
            <a:r>
              <a:rPr lang="ru-RU" sz="3600" b="1" u="sng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ДОХОДЫ</a:t>
            </a:r>
            <a:r>
              <a:rPr lang="ru-RU" sz="3600" b="1" u="sng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latin typeface="Arial" pitchFamily="34" charset="0"/>
              </a:rPr>
              <a:t>– 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  <a:p>
            <a:pPr algn="ctr"/>
            <a:r>
              <a:rPr lang="ru-RU" sz="3600" b="1" u="sng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РАСХОДЫ</a:t>
            </a:r>
          </a:p>
          <a:p>
            <a:pPr algn="ctr"/>
            <a:r>
              <a:rPr lang="ru-RU" sz="2800" b="1" dirty="0" smtClean="0">
                <a:latin typeface="Arial" pitchFamily="34" charset="0"/>
              </a:rPr>
              <a:t>- это выплачиваемые из бюджета денежные средства (социальные выплаты населению, содержание муниципальных учреждений, капитальное строительство и другие)</a:t>
            </a:r>
          </a:p>
          <a:p>
            <a:endParaRPr lang="ru-RU" dirty="0"/>
          </a:p>
        </p:txBody>
      </p:sp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2588"/>
            <a:ext cx="1224136" cy="16013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</a:rPr>
              <a:t>Доходы – Расходы = дефицит (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</a:rPr>
              <a:t>профицит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Arial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</a:rPr>
              <a:t>Дефицит – Расходы</a:t>
            </a:r>
            <a:r>
              <a:rPr lang="en-US" sz="2800" dirty="0" smtClean="0">
                <a:latin typeface="Arial" pitchFamily="34" charset="0"/>
              </a:rPr>
              <a:t>&gt;</a:t>
            </a:r>
            <a:r>
              <a:rPr lang="ru-RU" sz="2800" dirty="0" smtClean="0">
                <a:latin typeface="Arial" pitchFamily="34" charset="0"/>
              </a:rPr>
              <a:t>Доходы</a:t>
            </a:r>
          </a:p>
          <a:p>
            <a:endParaRPr lang="ru-RU" sz="2800" dirty="0" smtClean="0">
              <a:latin typeface="Arial" pitchFamily="34" charset="0"/>
            </a:endParaRPr>
          </a:p>
          <a:p>
            <a:r>
              <a:rPr lang="ru-RU" sz="2800" dirty="0" err="1" smtClean="0">
                <a:latin typeface="Arial" pitchFamily="34" charset="0"/>
              </a:rPr>
              <a:t>Профицит</a:t>
            </a:r>
            <a:r>
              <a:rPr lang="ru-RU" sz="2800" dirty="0" smtClean="0">
                <a:latin typeface="Arial" pitchFamily="34" charset="0"/>
              </a:rPr>
              <a:t> – Расходы</a:t>
            </a:r>
            <a:r>
              <a:rPr lang="en-US" sz="2800" dirty="0" smtClean="0">
                <a:latin typeface="Arial" pitchFamily="34" charset="0"/>
              </a:rPr>
              <a:t>&lt;</a:t>
            </a:r>
            <a:r>
              <a:rPr lang="ru-RU" sz="2800" dirty="0" smtClean="0">
                <a:latin typeface="Arial" pitchFamily="34" charset="0"/>
              </a:rPr>
              <a:t>Доходы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Arial" pitchFamily="34" charset="0"/>
              </a:rPr>
              <a:t>На чем основано составление проекта бюджета </a:t>
            </a:r>
            <a:br>
              <a:rPr lang="ru-RU" sz="2800" b="1" dirty="0" smtClean="0">
                <a:latin typeface="Arial" pitchFamily="34" charset="0"/>
              </a:rPr>
            </a:br>
            <a:r>
              <a:rPr lang="ru-RU" sz="2800" b="1" dirty="0" err="1" smtClean="0">
                <a:latin typeface="Arial" pitchFamily="34" charset="0"/>
              </a:rPr>
              <a:t>Спас-Деменского</a:t>
            </a:r>
            <a:r>
              <a:rPr lang="ru-RU" sz="2800" b="1" dirty="0" smtClean="0">
                <a:latin typeface="Arial" pitchFamily="34" charset="0"/>
              </a:rPr>
              <a:t> района</a:t>
            </a:r>
            <a:r>
              <a:rPr lang="ru-RU" sz="2800" dirty="0" smtClean="0"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Составление проекта бюджета муниципального района основывается на:</a:t>
            </a:r>
          </a:p>
          <a:p>
            <a:r>
              <a:rPr lang="ru-RU" dirty="0" smtClean="0"/>
              <a:t>прогноз социально-экономического развития муниципального района;</a:t>
            </a:r>
          </a:p>
          <a:p>
            <a:r>
              <a:rPr lang="ru-RU" dirty="0" smtClean="0"/>
              <a:t>основные направления бюджетной и налоговой политики;</a:t>
            </a:r>
          </a:p>
          <a:p>
            <a:r>
              <a:rPr lang="ru-RU" dirty="0" smtClean="0"/>
              <a:t>муниципальные  программы </a:t>
            </a:r>
            <a:r>
              <a:rPr lang="ru-RU" dirty="0" err="1" smtClean="0"/>
              <a:t>Спас-Деменского</a:t>
            </a:r>
            <a:r>
              <a:rPr lang="ru-RU" dirty="0" smtClean="0"/>
              <a:t> района.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Arial" pitchFamily="34" charset="0"/>
              </a:rPr>
              <a:t>Доходы бюджета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</a:rPr>
              <a:t>Дотации - это бюджетные средства, предоставляемые бюджету другого уровня бюджетной системы РФ на безвозмездной и безвозвратной основе для покрытия текущих расходов. </a:t>
            </a:r>
          </a:p>
          <a:p>
            <a:pPr>
              <a:buNone/>
            </a:pPr>
            <a:endParaRPr lang="ru-RU" sz="1800" b="1" dirty="0" smtClean="0">
              <a:solidFill>
                <a:srgbClr val="000066"/>
              </a:solidFill>
              <a:latin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</a:rPr>
              <a:t>Субсидии - это 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расходов.</a:t>
            </a:r>
          </a:p>
          <a:p>
            <a:pPr>
              <a:buNone/>
            </a:pPr>
            <a:endParaRPr lang="ru-RU" sz="1800" b="1" dirty="0" smtClean="0">
              <a:solidFill>
                <a:srgbClr val="000066"/>
              </a:solidFill>
              <a:latin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</a:rPr>
              <a:t>Субвенции - бюджетные средства, предоставляемые бюджету другого уровня бюджетной системы РФ или юридическому лицу на безвозмездной и безвозвратной основе на осуществление определенных целевых расходов.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Бюджетный процесс – ежегодное формирование и исполнение бюджета.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Органы исполнительной власти: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Составление проекта бюджета очередного года.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Исполнение бюджета в текущем году.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Формирование отчёта об исполнении бюджета предыдущего года.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Представительные органы власти: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Рассмотрение проекта бюджета очередного года.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Утверждение бюджета очередного года.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Утверждение отчёта об исполнении бюджета предыдущего года.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1080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Основные параметры бюджета муниципального района «Спас-Деменский район» на 2024 год и плановый период 2025 и 2026 годов.  (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977217"/>
              </p:ext>
            </p:extLst>
          </p:nvPr>
        </p:nvGraphicFramePr>
        <p:xfrm>
          <a:off x="467544" y="1844824"/>
          <a:ext cx="8229600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1.Доходы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388 957,3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372 758,8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370 542,7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116 512,0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117</a:t>
                      </a:r>
                      <a:r>
                        <a:rPr lang="ru-RU" sz="1400" baseline="0" dirty="0" smtClean="0"/>
                        <a:t> 023,5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117 083,7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113 215,0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98 572,4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113 786,7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3 297,0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3 297,0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3 297,0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272 445,3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255 735,3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253 459,0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2.Расходы ,всего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391 957,3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370 275,6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363 785,9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3. Дефицит(-),</a:t>
                      </a:r>
                      <a:r>
                        <a:rPr lang="ru-RU" sz="1400" dirty="0" err="1" smtClean="0"/>
                        <a:t>профицит</a:t>
                      </a:r>
                      <a:r>
                        <a:rPr lang="ru-RU" sz="1400" dirty="0" smtClean="0"/>
                        <a:t>(+)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-3 000,0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-2 000,0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-2 000,0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Источники финансирования дефицита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000,0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1489</Words>
  <Application>Microsoft Office PowerPoint</Application>
  <PresentationFormat>Экран (4:3)</PresentationFormat>
  <Paragraphs>261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Batang</vt:lpstr>
      <vt:lpstr>Calibri</vt:lpstr>
      <vt:lpstr>Constantia</vt:lpstr>
      <vt:lpstr>Times New Roman</vt:lpstr>
      <vt:lpstr>Wingdings 2</vt:lpstr>
      <vt:lpstr>Поток</vt:lpstr>
      <vt:lpstr>Уважаемые жители Спас-Деменского муниципального района</vt:lpstr>
      <vt:lpstr>Бюджет для граждан</vt:lpstr>
      <vt:lpstr>Уважаемые жители и гости района!</vt:lpstr>
      <vt:lpstr> </vt:lpstr>
      <vt:lpstr>Доходы – Расходы = дефицит (профицит)</vt:lpstr>
      <vt:lpstr>На чем основано составление проекта бюджета  Спас-Деменского района  </vt:lpstr>
      <vt:lpstr>Доходы бюджета</vt:lpstr>
      <vt:lpstr>Бюджетный процесс – ежегодное формирование и исполнение бюджета. </vt:lpstr>
      <vt:lpstr>Основные параметры бюджета муниципального района «Спас-Деменский район» на 2024 год и плановый период 2025 и 2026 годов.  (тыс.руб)</vt:lpstr>
      <vt:lpstr>Расходы бюджета </vt:lpstr>
      <vt:lpstr>Разделы классификации расходов бюджета </vt:lpstr>
      <vt:lpstr>Структура расходов бюджета по разделам функциональной классификации на 2024 год и плановый период 2025 и 2026 годов.</vt:lpstr>
      <vt:lpstr>Расходы бюджета по муниципальным программам </vt:lpstr>
      <vt:lpstr>Объем бюджетных ассигнований по муниципальным программам на 2024 год и планируемые 2025, 2026 годы. </vt:lpstr>
      <vt:lpstr>Объем бюджетных ассигнований по муниципальным программам на 2024 год и планируемые 2025, 2026 годы.</vt:lpstr>
      <vt:lpstr>Объем бюджетных ассигнований по муниципальным программам на 2024 год и планируемые 2025, 2026 годы.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Windows</dc:creator>
  <cp:lastModifiedBy>User Windows</cp:lastModifiedBy>
  <cp:revision>41</cp:revision>
  <dcterms:created xsi:type="dcterms:W3CDTF">2022-11-21T11:18:26Z</dcterms:created>
  <dcterms:modified xsi:type="dcterms:W3CDTF">2024-02-01T08:26:15Z</dcterms:modified>
</cp:coreProperties>
</file>